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https://www.cs.princeton.edu/courses/archive/fall08/cos526/lec/526-08-simplify.pdf</a:t>
            </a:r>
            <a:endParaRPr/>
          </a:p>
        </p:txBody>
      </p:sp>
      <p:sp>
        <p:nvSpPr>
          <p:cNvPr id="257" name="Google Shape;257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6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6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6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73e755da6_0_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73e755da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f73e755da6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f73e755da6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f73e755d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f73e755da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cb1fa81b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cb1fa81b57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Relationship Id="rId11" Type="http://schemas.openxmlformats.org/officeDocument/2006/relationships/image" Target="../media/image51.png"/><Relationship Id="rId10" Type="http://schemas.openxmlformats.org/officeDocument/2006/relationships/image" Target="../media/image31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8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44.png"/><Relationship Id="rId7" Type="http://schemas.openxmlformats.org/officeDocument/2006/relationships/image" Target="../media/image50.png"/><Relationship Id="rId8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fmiranda.me/courses/cs425-slides/18-modern-rendering-techniques.pdf" TargetMode="External"/><Relationship Id="rId4" Type="http://schemas.openxmlformats.org/officeDocument/2006/relationships/hyperlink" Target="https://cpb-us-w2.wpmucdn.com/sites.gatech.edu/dist/e/466/files/2014/07/gpulecture05su14_lightrast.pdf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Aula: Remesh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por Loop</a:t>
            </a:r>
            <a:endParaRPr/>
          </a:p>
        </p:txBody>
      </p:sp>
      <p:sp>
        <p:nvSpPr>
          <p:cNvPr id="96" name="Google Shape;96;p1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pt-BR" sz="2300"/>
              <a:t>Regra de subdivisão comum para malhas triangulares</a:t>
            </a:r>
            <a:endParaRPr/>
          </a:p>
          <a:p>
            <a:pPr indent="0" lvl="0" marL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pt-BR" sz="2300"/>
              <a:t>Suavidade "C2"</a:t>
            </a:r>
            <a:endParaRPr/>
          </a:p>
          <a:p>
            <a:pPr indent="0" lvl="0" marL="0" rtl="0" algn="l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Verdana"/>
              <a:buNone/>
            </a:pPr>
            <a:r>
              <a:rPr lang="pt-BR" sz="2300"/>
              <a:t>Aproximando, não interpolando</a:t>
            </a:r>
            <a:endParaRPr/>
          </a:p>
        </p:txBody>
      </p:sp>
      <p:sp>
        <p:nvSpPr>
          <p:cNvPr id="97" name="Google Shape;97;p1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image36165104" id="98" name="Google Shape;9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9827" y="2240149"/>
            <a:ext cx="7178025" cy="287253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5850619" y="5188271"/>
            <a:ext cx="25372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fonte: Simon Fuhrman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Subdivisão de Triângulos</a:t>
            </a:r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Divida cada triângulo em 4:</a:t>
            </a:r>
            <a:endParaRPr/>
          </a:p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771650"/>
            <a:ext cx="73152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Subdivisão de Triângulos</a:t>
            </a:r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14" name="Google Shape;114;p1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1488585"/>
            <a:ext cx="7764379" cy="3387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740" y="560732"/>
            <a:ext cx="7196519" cy="491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Malhas Semi-Regular</a:t>
            </a:r>
            <a:endParaRPr/>
          </a:p>
        </p:txBody>
      </p:sp>
      <p:sp>
        <p:nvSpPr>
          <p:cNvPr id="130" name="Google Shape;130;p17"/>
          <p:cNvSpPr txBox="1"/>
          <p:nvPr>
            <p:ph idx="1" type="body"/>
          </p:nvPr>
        </p:nvSpPr>
        <p:spPr>
          <a:xfrm>
            <a:off x="390547" y="838985"/>
            <a:ext cx="4951474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maior parte da malha possui vértices com grau 6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Porém se a malha é topologicamente equivalente a uma esfera, então nem todos os vértices terão grau 6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Devem haver alguns pontos extraordinários</a:t>
            </a:r>
            <a:br>
              <a:rPr lang="pt-BR" sz="2400"/>
            </a:br>
            <a:r>
              <a:rPr lang="pt-BR" sz="2400"/>
              <a:t>(grau não igual a 6)</a:t>
            </a:r>
            <a:endParaRPr/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7image36145184"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2021" y="1780673"/>
            <a:ext cx="3755439" cy="3374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/>
          <p:nvPr/>
        </p:nvSpPr>
        <p:spPr>
          <a:xfrm>
            <a:off x="5470348" y="927025"/>
            <a:ext cx="2627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extraordinário</a:t>
            </a:r>
            <a:endParaRPr/>
          </a:p>
        </p:txBody>
      </p:sp>
      <p:cxnSp>
        <p:nvCxnSpPr>
          <p:cNvPr id="134" name="Google Shape;134;p17"/>
          <p:cNvCxnSpPr/>
          <p:nvPr/>
        </p:nvCxnSpPr>
        <p:spPr>
          <a:xfrm>
            <a:off x="5983704" y="1267326"/>
            <a:ext cx="0" cy="2679032"/>
          </a:xfrm>
          <a:prstGeom prst="straightConnector1">
            <a:avLst/>
          </a:prstGeom>
          <a:noFill/>
          <a:ln cap="flat" cmpd="sng" w="28575">
            <a:solidFill>
              <a:srgbClr val="BD4B48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Prova: sempre um vértice extraordinário</a:t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78" y="838985"/>
            <a:ext cx="7598420" cy="4757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via Operação de Arestas</a:t>
            </a:r>
            <a:endParaRPr/>
          </a:p>
        </p:txBody>
      </p:sp>
      <p:sp>
        <p:nvSpPr>
          <p:cNvPr id="147" name="Google Shape;147;p19"/>
          <p:cNvSpPr txBox="1"/>
          <p:nvPr>
            <p:ph idx="1" type="body"/>
          </p:nvPr>
        </p:nvSpPr>
        <p:spPr>
          <a:xfrm>
            <a:off x="208547" y="838985"/>
            <a:ext cx="8935453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Primeiro, divida as arestas da malha original em qualquer ordem: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Depois, inverta novas arestas que tocam um vértice novo e antigo:</a:t>
            </a:r>
            <a:endParaRPr/>
          </a:p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7132" y="1408363"/>
            <a:ext cx="8429736" cy="1449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12" y="3587750"/>
            <a:ext cx="8321605" cy="161905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/>
        </p:nvSpPr>
        <p:spPr>
          <a:xfrm>
            <a:off x="4036658" y="5395045"/>
            <a:ext cx="425115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Imagens de Keenan Crane e Denis Zorin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Continuidade da Subdivisão da Superfície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pontos extraordinários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superfície é pelo menos C1 contínua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todos os outros lugares (regiões "comuns")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superfície é C2 contínua</a:t>
            </a:r>
            <a:endParaRPr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Resultados da Subdivisão</a:t>
            </a:r>
            <a:endParaRPr/>
          </a:p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1image52802800" id="165" name="Google Shape;165;p21"/>
          <p:cNvPicPr preferRelativeResize="0"/>
          <p:nvPr/>
        </p:nvPicPr>
        <p:blipFill rotWithShape="1">
          <a:blip r:embed="rId3">
            <a:alphaModFix/>
          </a:blip>
          <a:srcRect b="21818" l="6969" r="7424" t="24098"/>
          <a:stretch/>
        </p:blipFill>
        <p:spPr>
          <a:xfrm>
            <a:off x="237506" y="1023365"/>
            <a:ext cx="8428233" cy="3993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Catmull-Clark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172" name="Google Shape;172;p2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Operações em Malhas Locais</a:t>
            </a:r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Catmull-Clark</a:t>
            </a:r>
            <a:endParaRPr/>
          </a:p>
        </p:txBody>
      </p:sp>
      <p:sp>
        <p:nvSpPr>
          <p:cNvPr id="178" name="Google Shape;178;p2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 regular de quads</a:t>
            </a:r>
            <a:endParaRPr/>
          </a:p>
        </p:txBody>
      </p:sp>
      <p:sp>
        <p:nvSpPr>
          <p:cNvPr id="179" name="Google Shape;179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2400" y="1320800"/>
            <a:ext cx="3759200" cy="307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Catmull-Clark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 regular de quads</a:t>
            </a:r>
            <a:endParaRPr/>
          </a:p>
        </p:txBody>
      </p:sp>
      <p:sp>
        <p:nvSpPr>
          <p:cNvPr id="188" name="Google Shape;188;p2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9" name="Google Shape;18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8750" y="1320800"/>
            <a:ext cx="3746500" cy="30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/>
          <p:nvPr/>
        </p:nvSpPr>
        <p:spPr>
          <a:xfrm>
            <a:off x="3775050" y="3831825"/>
            <a:ext cx="5257500" cy="1200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passo de subdivisão: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Adiciona um vértice em cada face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Adiciona um ponto intermediário em cada aresta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Conecta todos os vértices novos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Regras para atualização de Vértices Catmull-Clark</a:t>
            </a:r>
            <a:endParaRPr/>
          </a:p>
        </p:txBody>
      </p:sp>
      <p:sp>
        <p:nvSpPr>
          <p:cNvPr id="196" name="Google Shape;196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7" name="Google Shape;19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831850"/>
            <a:ext cx="7805388" cy="459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249666"/>
            <a:ext cx="4762500" cy="2689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35400" y="3027978"/>
            <a:ext cx="4483100" cy="253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516366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19500" y="562983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7000" y="647548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3100" y="2175733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19500" y="2150633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2150481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3100" y="3792966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619500" y="3792966"/>
            <a:ext cx="2324100" cy="1312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477000" y="3792966"/>
            <a:ext cx="2324100" cy="1312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Simplificação de Malhas</a:t>
            </a:r>
            <a:endParaRPr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Simplificação de Malhas</a:t>
            </a:r>
            <a:endParaRPr/>
          </a:p>
        </p:txBody>
      </p:sp>
      <p:sp>
        <p:nvSpPr>
          <p:cNvPr id="230" name="Google Shape;230;p29"/>
          <p:cNvSpPr txBox="1"/>
          <p:nvPr>
            <p:ph idx="1" type="body"/>
          </p:nvPr>
        </p:nvSpPr>
        <p:spPr>
          <a:xfrm>
            <a:off x="390548" y="838985"/>
            <a:ext cx="8428232" cy="1104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Objetivo: reduzir o número de elementos de malha poligonal, mantendo a forma geral</a:t>
            </a:r>
            <a:endParaRPr/>
          </a:p>
        </p:txBody>
      </p:sp>
      <p:sp>
        <p:nvSpPr>
          <p:cNvPr id="231" name="Google Shape;231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32" name="Google Shape;232;p29"/>
          <p:cNvGrpSpPr/>
          <p:nvPr/>
        </p:nvGrpSpPr>
        <p:grpSpPr>
          <a:xfrm>
            <a:off x="292100" y="2143444"/>
            <a:ext cx="8539380" cy="2289428"/>
            <a:chOff x="84172" y="1790700"/>
            <a:chExt cx="10707750" cy="2870772"/>
          </a:xfrm>
        </p:grpSpPr>
        <p:pic>
          <p:nvPicPr>
            <p:cNvPr descr="page30image31768208" id="233" name="Google Shape;2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172" y="1790700"/>
              <a:ext cx="2870772" cy="287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30image31733776" id="234" name="Google Shape;234;p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20463" y="1790700"/>
              <a:ext cx="2870772" cy="287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30image31750784" id="235" name="Google Shape;235;p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21150" y="1790700"/>
              <a:ext cx="2870772" cy="28707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30image31763008" id="236" name="Google Shape;236;p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284859" y="1790700"/>
              <a:ext cx="2870772" cy="28707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p29"/>
          <p:cNvSpPr/>
          <p:nvPr/>
        </p:nvSpPr>
        <p:spPr>
          <a:xfrm>
            <a:off x="527750" y="4448550"/>
            <a:ext cx="18181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30.000 triângulos</a:t>
            </a:r>
            <a:endParaRPr/>
          </a:p>
        </p:txBody>
      </p:sp>
      <p:sp>
        <p:nvSpPr>
          <p:cNvPr id="238" name="Google Shape;238;p29"/>
          <p:cNvSpPr/>
          <p:nvPr/>
        </p:nvSpPr>
        <p:spPr>
          <a:xfrm>
            <a:off x="2688689" y="4448550"/>
            <a:ext cx="17011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3.000 triângulos</a:t>
            </a:r>
            <a:endParaRPr/>
          </a:p>
        </p:txBody>
      </p:sp>
      <p:sp>
        <p:nvSpPr>
          <p:cNvPr id="239" name="Google Shape;239;p29"/>
          <p:cNvSpPr/>
          <p:nvPr/>
        </p:nvSpPr>
        <p:spPr>
          <a:xfrm>
            <a:off x="4791119" y="4432872"/>
            <a:ext cx="15840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300 triângulos</a:t>
            </a:r>
            <a:endParaRPr/>
          </a:p>
        </p:txBody>
      </p:sp>
      <p:sp>
        <p:nvSpPr>
          <p:cNvPr id="240" name="Google Shape;240;p29"/>
          <p:cNvSpPr/>
          <p:nvPr/>
        </p:nvSpPr>
        <p:spPr>
          <a:xfrm>
            <a:off x="6982085" y="4432872"/>
            <a:ext cx="14093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 triângulos</a:t>
            </a:r>
            <a:endParaRPr/>
          </a:p>
        </p:txBody>
      </p:sp>
      <p:sp>
        <p:nvSpPr>
          <p:cNvPr id="241" name="Google Shape;241;p29"/>
          <p:cNvSpPr/>
          <p:nvPr/>
        </p:nvSpPr>
        <p:spPr>
          <a:xfrm>
            <a:off x="1627378" y="4954950"/>
            <a:ext cx="50403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executar isso?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 introduzido por colapsar uma aresta?</a:t>
            </a:r>
            <a:endParaRPr/>
          </a:p>
        </p:txBody>
      </p:sp>
      <p:sp>
        <p:nvSpPr>
          <p:cNvPr id="248" name="Google Shape;248;p30"/>
          <p:cNvSpPr txBox="1"/>
          <p:nvPr>
            <p:ph idx="1" type="body"/>
          </p:nvPr>
        </p:nvSpPr>
        <p:spPr>
          <a:xfrm>
            <a:off x="390548" y="838985"/>
            <a:ext cx="8428232" cy="6850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Quanto erro geométrico para reduzir uma aresta?</a:t>
            </a:r>
            <a:endParaRPr/>
          </a:p>
        </p:txBody>
      </p:sp>
      <p:sp>
        <p:nvSpPr>
          <p:cNvPr id="249" name="Google Shape;249;p3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1image31457904"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712" y="2048071"/>
            <a:ext cx="4214116" cy="28094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1image31460816" id="251" name="Google Shape;251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048072"/>
            <a:ext cx="4214116" cy="28094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/>
          <p:nvPr/>
        </p:nvSpPr>
        <p:spPr>
          <a:xfrm>
            <a:off x="2487578" y="1909725"/>
            <a:ext cx="4000500" cy="3501003"/>
          </a:xfrm>
          <a:prstGeom prst="arc">
            <a:avLst>
              <a:gd fmla="val 13751693" name="adj1"/>
              <a:gd fmla="val 18686866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30"/>
          <p:cNvSpPr/>
          <p:nvPr/>
        </p:nvSpPr>
        <p:spPr>
          <a:xfrm>
            <a:off x="3149600" y="1540393"/>
            <a:ext cx="26049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colapsar vértices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Clusterização de Vértices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Crie um grid com os vértices.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Junte os vértices na mesma célula.</a:t>
            </a:r>
            <a:endParaRPr/>
          </a:p>
        </p:txBody>
      </p:sp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3580" y="2198915"/>
            <a:ext cx="5196840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1"/>
          <p:cNvSpPr/>
          <p:nvPr/>
        </p:nvSpPr>
        <p:spPr>
          <a:xfrm>
            <a:off x="2852749" y="4713525"/>
            <a:ext cx="79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Antes</a:t>
            </a:r>
            <a:endParaRPr/>
          </a:p>
        </p:txBody>
      </p:sp>
      <p:sp>
        <p:nvSpPr>
          <p:cNvPr id="264" name="Google Shape;264;p31"/>
          <p:cNvSpPr/>
          <p:nvPr/>
        </p:nvSpPr>
        <p:spPr>
          <a:xfrm>
            <a:off x="5512889" y="4713525"/>
            <a:ext cx="91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Depois</a:t>
            </a:r>
            <a:endParaRPr/>
          </a:p>
        </p:txBody>
      </p:sp>
      <p:sp>
        <p:nvSpPr>
          <p:cNvPr id="265" name="Google Shape;265;p31"/>
          <p:cNvSpPr/>
          <p:nvPr/>
        </p:nvSpPr>
        <p:spPr>
          <a:xfrm>
            <a:off x="1556657" y="5462783"/>
            <a:ext cx="6858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https://www.cs.princeton.edu/courses/archive/fall08/cos526/lec/526-08-simplify.pdf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Decimação (de vértices)</a:t>
            </a:r>
            <a:endParaRPr/>
          </a:p>
        </p:txBody>
      </p:sp>
      <p:sp>
        <p:nvSpPr>
          <p:cNvPr id="271" name="Google Shape;271;p3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Processo iterativo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Selecione um vértice para ser removido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Remova toda as faces adjacentes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Crie triângulos para preencher o "buraco"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geral essa técnica produz bons resultados, contudo limitada a superfícies manifold.</a:t>
            </a:r>
            <a:endParaRPr/>
          </a:p>
        </p:txBody>
      </p:sp>
      <p:sp>
        <p:nvSpPr>
          <p:cNvPr id="272" name="Google Shape;272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1846" y="3378051"/>
            <a:ext cx="5360307" cy="203267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>
            <a:off x="1556657" y="5462783"/>
            <a:ext cx="6858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https://www.cs.princeton.edu/courses/archive/fall08/cos526/lec/526-08-simplify.pdf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Aresta do Meio</a:t>
            </a:r>
            <a:r>
              <a:rPr lang="pt-BR" sz="2000"/>
              <a:t> (Half-edge):</a:t>
            </a:r>
            <a:r>
              <a:rPr lang="pt-BR"/>
              <a:t>Edição de Malha Local</a:t>
            </a: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90548" y="1153886"/>
            <a:ext cx="8428232" cy="4181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básicas para arestas do meio: virar, dividir, colapsar</a:t>
            </a:r>
            <a:endParaRPr/>
          </a:p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288" y="1938795"/>
            <a:ext cx="7620000" cy="2778023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6"/>
          <p:cNvSpPr/>
          <p:nvPr/>
        </p:nvSpPr>
        <p:spPr>
          <a:xfrm>
            <a:off x="686100" y="5090300"/>
            <a:ext cx="766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 necessário para preservar a propriedade de manifold da malha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Decimação (de arrestas)</a:t>
            </a:r>
            <a:endParaRPr/>
          </a:p>
        </p:txBody>
      </p:sp>
      <p:sp>
        <p:nvSpPr>
          <p:cNvPr id="280" name="Google Shape;280;p3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Processo iterativo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Selecione uma aresta para ser removida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Remova os vértices da aresta em um só vértice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Ajuste as arestas e remova triângulo deformados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geral essa técnica produz bons resultados, contudo limitada a superfícies manifold, transições são mais suaves.</a:t>
            </a:r>
            <a:endParaRPr/>
          </a:p>
        </p:txBody>
      </p:sp>
      <p:sp>
        <p:nvSpPr>
          <p:cNvPr id="281" name="Google Shape;281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2" name="Google Shape;2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928" y="3499033"/>
            <a:ext cx="6368143" cy="1911696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3"/>
          <p:cNvSpPr/>
          <p:nvPr/>
        </p:nvSpPr>
        <p:spPr>
          <a:xfrm>
            <a:off x="1556657" y="5462783"/>
            <a:ext cx="685800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https://www.cs.princeton.edu/courses/archive/fall08/cos526/lec/526-08-simplify.pdf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Simplificação de Malha por Erro Quádrico</a:t>
            </a:r>
            <a:endParaRPr/>
          </a:p>
        </p:txBody>
      </p:sp>
      <p:sp>
        <p:nvSpPr>
          <p:cNvPr id="289" name="Google Shape;289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Simplificação via erro quádrico</a:t>
            </a:r>
            <a:endParaRPr/>
          </a:p>
        </p:txBody>
      </p:sp>
      <p:sp>
        <p:nvSpPr>
          <p:cNvPr id="296" name="Google Shape;296;p35"/>
          <p:cNvSpPr txBox="1"/>
          <p:nvPr>
            <p:ph idx="1" type="body"/>
          </p:nvPr>
        </p:nvSpPr>
        <p:spPr>
          <a:xfrm>
            <a:off x="390548" y="838986"/>
            <a:ext cx="8575652" cy="12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Colapse as arestas iterativamente (pares de vértices)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Quais arestas?</a:t>
            </a:r>
            <a:endParaRPr/>
          </a:p>
        </p:txBody>
      </p:sp>
      <p:sp>
        <p:nvSpPr>
          <p:cNvPr id="297" name="Google Shape;297;p3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390548" y="2177143"/>
            <a:ext cx="8575652" cy="2362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Atribuir pontuação com métrica do erro quádrico*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distância aproximada para a superfície como a soma das distâncias para planos contendo triângulos</a:t>
            </a:r>
            <a:endParaRPr/>
          </a:p>
          <a:p>
            <a:pPr indent="-342900" lvl="0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reduza iterativamente as arestas de menor pontuação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b="0"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* (Garland &amp; Heckbert 1997)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do Erro Quádrico</a:t>
            </a:r>
            <a:endParaRPr/>
          </a:p>
        </p:txBody>
      </p:sp>
      <p:sp>
        <p:nvSpPr>
          <p:cNvPr id="304" name="Google Shape;304;p36"/>
          <p:cNvSpPr txBox="1"/>
          <p:nvPr>
            <p:ph idx="1" type="body"/>
          </p:nvPr>
        </p:nvSpPr>
        <p:spPr>
          <a:xfrm>
            <a:off x="190500" y="774701"/>
            <a:ext cx="8928100" cy="4560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 principal: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 matriz simétrica 4x4 (“quádrica”) codifica a distância ao plano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o plano ax + by + cz + d = 0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 distância do ponto de consulta (x, y, z) do plano é fornecida por u</a:t>
            </a:r>
            <a:r>
              <a:rPr baseline="30000" lang="pt-BR" sz="1800"/>
              <a:t>T</a:t>
            </a:r>
            <a:r>
              <a:rPr lang="pt-BR" sz="1800"/>
              <a:t>Qu:</a:t>
            </a:r>
            <a:endParaRPr/>
          </a:p>
          <a:p>
            <a:pPr indent="-198899" lvl="1" marL="674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u: = (x, y, z, 1)</a:t>
            </a:r>
            <a:r>
              <a:rPr baseline="30000" lang="pt-BR" sz="1800"/>
              <a:t>T</a:t>
            </a:r>
            <a:r>
              <a:rPr lang="pt-BR" sz="1800"/>
              <a:t> é o ponto de consulta em coordenadas homogêneas</a:t>
            </a:r>
            <a:endParaRPr/>
          </a:p>
          <a:p>
            <a:pPr indent="-198899" lvl="1" marL="674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 Q é uma matriz simétrica da seguinte forma:</a:t>
            </a:r>
            <a:endParaRPr/>
          </a:p>
          <a:p>
            <a:pPr indent="-228600" lvl="1" marL="962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1" marL="962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1" marL="962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1" marL="962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-228600" lvl="1" marL="962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Q contém 10 coeficientes únicos (pequeno armazenamento)</a:t>
            </a:r>
            <a:endParaRPr/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6" name="Google Shape;30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2375" y="3164194"/>
            <a:ext cx="4159250" cy="1863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 Quádrico</a:t>
            </a:r>
            <a:endParaRPr/>
          </a:p>
        </p:txBody>
      </p:sp>
      <p:sp>
        <p:nvSpPr>
          <p:cNvPr id="312" name="Google Shape;312;p3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algoritmo vai armazenar o erro de cada vértice como uma matriz quádrica.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vértices são analisados aos pares (para a contração das arestas).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par de vértices (v</a:t>
            </a:r>
            <a:r>
              <a:rPr baseline="-25000" lang="pt-BR"/>
              <a:t>1</a:t>
            </a:r>
            <a:r>
              <a:rPr lang="pt-BR"/>
              <a:t> e v</a:t>
            </a:r>
            <a:r>
              <a:rPr baseline="-25000" lang="pt-BR"/>
              <a:t>2</a:t>
            </a:r>
            <a:r>
              <a:rPr lang="pt-BR"/>
              <a:t>) pode ser selecionado se: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(v</a:t>
            </a:r>
            <a:r>
              <a:rPr baseline="-25000" lang="pt-BR"/>
              <a:t>1</a:t>
            </a:r>
            <a:r>
              <a:rPr lang="pt-BR"/>
              <a:t>, v</a:t>
            </a:r>
            <a:r>
              <a:rPr baseline="-25000" lang="pt-BR"/>
              <a:t>2</a:t>
            </a:r>
            <a:r>
              <a:rPr lang="pt-BR"/>
              <a:t>) forma uma aresta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||v</a:t>
            </a:r>
            <a:r>
              <a:rPr baseline="-25000" lang="pt-BR"/>
              <a:t>1</a:t>
            </a:r>
            <a:r>
              <a:rPr lang="pt-BR"/>
              <a:t> – v</a:t>
            </a:r>
            <a:r>
              <a:rPr baseline="-25000" lang="pt-BR"/>
              <a:t>2</a:t>
            </a:r>
            <a:r>
              <a:rPr lang="pt-BR"/>
              <a:t>|| &lt; que um limite máximo para colapsar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9955" y="838985"/>
            <a:ext cx="3298825" cy="1477754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Derivação da Matriz de Erro Quádrico</a:t>
            </a:r>
            <a:endParaRPr/>
          </a:p>
        </p:txBody>
      </p:sp>
      <p:sp>
        <p:nvSpPr>
          <p:cNvPr id="320" name="Google Shape;320;p3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Suponha que temos: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ponto de consulta (x, y, z)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normal (a, b, c)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deslocamento d:=–(x</a:t>
            </a:r>
            <a:r>
              <a:rPr baseline="-25000" lang="pt-BR"/>
              <a:t>p</a:t>
            </a:r>
            <a:r>
              <a:rPr lang="pt-BR"/>
              <a:t>,y</a:t>
            </a:r>
            <a:r>
              <a:rPr baseline="-25000" lang="pt-BR"/>
              <a:t>p</a:t>
            </a:r>
            <a:r>
              <a:rPr lang="pt-BR"/>
              <a:t>,z</a:t>
            </a:r>
            <a:r>
              <a:rPr baseline="-25000" lang="pt-BR"/>
              <a:t>p</a:t>
            </a:r>
            <a:r>
              <a:rPr lang="pt-BR"/>
              <a:t>)•(a,b,c)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Logo em coordenadas homogêneas, temos: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 := (x, y, z, 1)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 := (a, b, c, d)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Logo a distância (com sinal) para o plano geométrico é: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 = uv</a:t>
            </a:r>
            <a:r>
              <a:rPr baseline="30000" lang="pt-BR"/>
              <a:t>T</a:t>
            </a:r>
            <a:r>
              <a:rPr lang="pt-BR"/>
              <a:t> = vu</a:t>
            </a:r>
            <a:r>
              <a:rPr baseline="30000" lang="pt-BR"/>
              <a:t>T</a:t>
            </a:r>
            <a:r>
              <a:rPr lang="pt-BR"/>
              <a:t> = ax+by+cz+d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distância quadrática é: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</a:t>
            </a:r>
            <a:r>
              <a:rPr baseline="30000" lang="pt-BR"/>
              <a:t>2</a:t>
            </a:r>
            <a:r>
              <a:rPr lang="pt-BR"/>
              <a:t> = (uv</a:t>
            </a:r>
            <a:r>
              <a:rPr baseline="30000" lang="pt-BR"/>
              <a:t>T</a:t>
            </a:r>
            <a:r>
              <a:rPr lang="pt-BR"/>
              <a:t>)(vu</a:t>
            </a:r>
            <a:r>
              <a:rPr baseline="30000" lang="pt-BR"/>
              <a:t>T</a:t>
            </a:r>
            <a:r>
              <a:rPr lang="pt-BR"/>
              <a:t>) = u(v</a:t>
            </a:r>
            <a:r>
              <a:rPr baseline="30000" lang="pt-BR"/>
              <a:t>T</a:t>
            </a:r>
            <a:r>
              <a:rPr lang="pt-BR"/>
              <a:t>v)u</a:t>
            </a:r>
            <a:r>
              <a:rPr baseline="30000" lang="pt-BR"/>
              <a:t>T</a:t>
            </a:r>
            <a:r>
              <a:rPr lang="pt-BR"/>
              <a:t> := u</a:t>
            </a:r>
            <a:r>
              <a:rPr baseline="30000" lang="pt-BR"/>
              <a:t>T</a:t>
            </a:r>
            <a:r>
              <a:rPr lang="pt-BR"/>
              <a:t>Qu</a:t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 quádrico no vértice</a:t>
            </a:r>
            <a:endParaRPr/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228600" y="838985"/>
            <a:ext cx="8826500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Distância aproximada aos triângulos do vértice como a soma das distâncias ao plano de cada triângulo.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Codifique isso como uma matriz quádrica única para o vértice que é a soma das matrizes de erro quádrico para todos triângulos</a:t>
            </a:r>
            <a:endParaRPr/>
          </a:p>
        </p:txBody>
      </p:sp>
      <p:sp>
        <p:nvSpPr>
          <p:cNvPr id="328" name="Google Shape;328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2299" y="2330450"/>
            <a:ext cx="3284925" cy="300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1262" y="3124092"/>
            <a:ext cx="2142138" cy="1343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 Quádrico de Arestas Colapsadas</a:t>
            </a:r>
            <a:endParaRPr/>
          </a:p>
        </p:txBody>
      </p:sp>
      <p:sp>
        <p:nvSpPr>
          <p:cNvPr id="336" name="Google Shape;336;p40"/>
          <p:cNvSpPr txBox="1"/>
          <p:nvPr>
            <p:ph idx="1" type="body"/>
          </p:nvPr>
        </p:nvSpPr>
        <p:spPr>
          <a:xfrm>
            <a:off x="84172" y="838985"/>
            <a:ext cx="8970928" cy="919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Quanto custa para colapsar uma aresta?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Ideia: calcular os pontos do meio da aresta e calcular seu erro quádrico</a:t>
            </a:r>
            <a:endParaRPr sz="1900"/>
          </a:p>
        </p:txBody>
      </p:sp>
      <p:sp>
        <p:nvSpPr>
          <p:cNvPr id="337" name="Google Shape;337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1image31457904" id="338" name="Google Shape;33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6046" y="2104933"/>
            <a:ext cx="3631907" cy="2421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1image31460816" id="339" name="Google Shape;339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0497" y="2104934"/>
            <a:ext cx="3631907" cy="242127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0"/>
          <p:cNvSpPr/>
          <p:nvPr/>
        </p:nvSpPr>
        <p:spPr>
          <a:xfrm>
            <a:off x="3654611" y="1667394"/>
            <a:ext cx="2245089" cy="318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colapsar vértices</a:t>
            </a:r>
            <a:endParaRPr/>
          </a:p>
        </p:txBody>
      </p:sp>
      <p:sp>
        <p:nvSpPr>
          <p:cNvPr id="341" name="Google Shape;341;p40"/>
          <p:cNvSpPr/>
          <p:nvPr/>
        </p:nvSpPr>
        <p:spPr>
          <a:xfrm>
            <a:off x="3084051" y="1985700"/>
            <a:ext cx="3447804" cy="3017316"/>
          </a:xfrm>
          <a:prstGeom prst="arc">
            <a:avLst>
              <a:gd fmla="val 13751693" name="adj1"/>
              <a:gd fmla="val 18686866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84172" y="4587630"/>
            <a:ext cx="8970928" cy="842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b="0"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Melhor ideia: escolher o ponto que minimiza do erro quádrico</a:t>
            </a:r>
            <a:endParaRPr b="0" sz="1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b="0"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Mais detalhes em: Garland &amp; Heckbert 1997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Contração de Vértices</a:t>
            </a:r>
            <a:endParaRPr/>
          </a:p>
        </p:txBody>
      </p:sp>
      <p:sp>
        <p:nvSpPr>
          <p:cNvPr id="348" name="Google Shape;348;p4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Fazendo uma aresta (v1, v2) se colapsar.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fazer: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(v</a:t>
            </a:r>
            <a:r>
              <a:rPr baseline="-25000" lang="pt-BR"/>
              <a:t>1</a:t>
            </a:r>
            <a:r>
              <a:rPr lang="pt-BR"/>
              <a:t>, v</a:t>
            </a:r>
            <a:r>
              <a:rPr baseline="-25000" lang="pt-BR"/>
              <a:t>2</a:t>
            </a:r>
            <a:r>
              <a:rPr lang="pt-BR"/>
              <a:t>) -&gt; v'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Assim: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v' recebe todos as arestas que eram conectadas a v1 e v2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remover arestas repetidas (se houverem)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nova matriz Q' precisa ser derivada para o erro de v'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Q' = Q</a:t>
            </a:r>
            <a:r>
              <a:rPr baseline="-25000" lang="pt-BR"/>
              <a:t>1</a:t>
            </a:r>
            <a:r>
              <a:rPr lang="pt-BR"/>
              <a:t> + Q</a:t>
            </a:r>
            <a:r>
              <a:rPr baseline="-25000" lang="pt-BR"/>
              <a:t>2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49" name="Google Shape;349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</a:t>
            </a:r>
            <a:endParaRPr/>
          </a:p>
        </p:txBody>
      </p:sp>
      <p:sp>
        <p:nvSpPr>
          <p:cNvPr id="355" name="Google Shape;355;p4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Selecione todos os pares de vértices e calculo a posição de contração ideal.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Calcule o custo (erro) da contração e coloque em alguma estrutura de dados organizada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Vá colapsando iterativamente as arestas das que causam menos erros para as que causam mais erro.</a:t>
            </a:r>
            <a:endParaRPr/>
          </a:p>
        </p:txBody>
      </p:sp>
      <p:sp>
        <p:nvSpPr>
          <p:cNvPr id="356" name="Google Shape;356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Virar aresta (Edge-Flip)</a:t>
            </a:r>
            <a:endParaRPr/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(a, b, c), (b, d, c) tornam-se (a, d, c), (a, b, d):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Realocações na base de dados,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Porém, nenhum elemento foi criado / destruído.</a:t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684" y="1490545"/>
            <a:ext cx="7860632" cy="242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para simplificação por erro quádrico</a:t>
            </a:r>
            <a:endParaRPr/>
          </a:p>
        </p:txBody>
      </p:sp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139700" y="838985"/>
            <a:ext cx="8953500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Calcule a matriz de erro quádrico Q para cada triângulo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Q em cada vértice para soma de Qs de triângulos vizinhos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Q em cada aresta para soma de Qs nos pontos finais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Encontre o ponto em cada aresta que minimiza o erro quádrico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Enquanto não atingirmos o número desejado de triângulos:</a:t>
            </a:r>
            <a:endParaRPr/>
          </a:p>
          <a:p>
            <a:pPr indent="-270900" lvl="1" marL="3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colapsar aresta (i,j) com menor custo para obter o novo vértice m </a:t>
            </a:r>
            <a:endParaRPr/>
          </a:p>
          <a:p>
            <a:pPr indent="-270900" lvl="1" marL="3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adicionar Qi e Qj para obter quádrica Qm no vértice m</a:t>
            </a:r>
            <a:endParaRPr/>
          </a:p>
          <a:p>
            <a:pPr indent="-270900" lvl="1" marL="3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custo de atualização das arestas que tocam o vértice m</a:t>
            </a:r>
            <a:endParaRPr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8image31469968" id="364" name="Google Shape;3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22600" y="3764533"/>
            <a:ext cx="3187700" cy="1861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Simplificação por Erro Quádrico</a:t>
            </a:r>
            <a:endParaRPr/>
          </a:p>
        </p:txBody>
      </p:sp>
      <p:pic>
        <p:nvPicPr>
          <p:cNvPr descr="page39image31463312" id="370" name="Google Shape;3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2433876"/>
            <a:ext cx="8428232" cy="130637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71" name="Google Shape;371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2" name="Google Shape;372;p44"/>
          <p:cNvSpPr/>
          <p:nvPr/>
        </p:nvSpPr>
        <p:spPr>
          <a:xfrm>
            <a:off x="475012" y="3907135"/>
            <a:ext cx="834376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5804                   994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532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       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248                     64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/>
          <p:nvPr/>
        </p:nvSpPr>
        <p:spPr>
          <a:xfrm>
            <a:off x="5975416" y="5293506"/>
            <a:ext cx="229582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Garland and Heckbert ‘97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Homogeneização de Malhas</a:t>
            </a:r>
            <a:endParaRPr/>
          </a:p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390548" y="838985"/>
            <a:ext cx="862645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regra prática: forma do triângulo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Condição mais específica: Delaunay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   “Os interiores do circuito não </a:t>
            </a:r>
            <a:r>
              <a:rPr b="1" lang="pt-BR"/>
              <a:t>contêm</a:t>
            </a:r>
            <a:r>
              <a:rPr b="1" lang="pt-BR"/>
              <a:t> vértices.”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Nem sempre a melhor condição, mas frequentemente é*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Bom para simulações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Nem sempre é melhor para aproximação de forma geométrica</a:t>
            </a:r>
            <a:endParaRPr/>
          </a:p>
        </p:txBody>
      </p:sp>
      <p:sp>
        <p:nvSpPr>
          <p:cNvPr id="381" name="Google Shape;381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1image14775536" id="382" name="Google Shape;38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8247" y="1028800"/>
            <a:ext cx="1129903" cy="9778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1image14763216" id="383" name="Google Shape;38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8209" y="1180362"/>
            <a:ext cx="212349" cy="1274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1image14680960" id="384" name="Google Shape;384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58959" y="1923157"/>
            <a:ext cx="1071959" cy="9343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1image14682304" id="385" name="Google Shape;385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4084" y="2049634"/>
            <a:ext cx="927100" cy="9705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1image14762544" id="386" name="Google Shape;386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17672" y="1028800"/>
            <a:ext cx="266786" cy="20675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1image14765904" id="387" name="Google Shape;387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882208" y="1282813"/>
            <a:ext cx="250112" cy="1717436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45"/>
          <p:cNvSpPr/>
          <p:nvPr/>
        </p:nvSpPr>
        <p:spPr>
          <a:xfrm>
            <a:off x="5594749" y="549650"/>
            <a:ext cx="1364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"Bom"</a:t>
            </a:r>
            <a:endParaRPr/>
          </a:p>
        </p:txBody>
      </p:sp>
      <p:sp>
        <p:nvSpPr>
          <p:cNvPr id="389" name="Google Shape;389;p45"/>
          <p:cNvSpPr/>
          <p:nvPr/>
        </p:nvSpPr>
        <p:spPr>
          <a:xfrm>
            <a:off x="7272275" y="549650"/>
            <a:ext cx="144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"Ruim"</a:t>
            </a:r>
            <a:endParaRPr/>
          </a:p>
        </p:txBody>
      </p:sp>
      <p:sp>
        <p:nvSpPr>
          <p:cNvPr id="390" name="Google Shape;390;p45"/>
          <p:cNvSpPr/>
          <p:nvPr/>
        </p:nvSpPr>
        <p:spPr>
          <a:xfrm>
            <a:off x="324634" y="5350584"/>
            <a:ext cx="6286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procurar por Shewchuk, “What is a Good Linear Element”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mais define uma boa malha?</a:t>
            </a:r>
            <a:endParaRPr/>
          </a:p>
        </p:txBody>
      </p:sp>
      <p:sp>
        <p:nvSpPr>
          <p:cNvPr id="396" name="Google Shape;396;p46"/>
          <p:cNvSpPr txBox="1"/>
          <p:nvPr>
            <p:ph idx="1" type="body"/>
          </p:nvPr>
        </p:nvSpPr>
        <p:spPr>
          <a:xfrm>
            <a:off x="390548" y="838985"/>
            <a:ext cx="8428232" cy="88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de ouro: graus de vértices regulares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triangulares: o ideal seria todo vértice com valência 6:</a:t>
            </a:r>
            <a:endParaRPr/>
          </a:p>
        </p:txBody>
      </p:sp>
      <p:sp>
        <p:nvSpPr>
          <p:cNvPr id="397" name="Google Shape;397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200" y="1727199"/>
            <a:ext cx="7928204" cy="168043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/>
          <p:nvPr/>
        </p:nvSpPr>
        <p:spPr>
          <a:xfrm>
            <a:off x="844947" y="3407625"/>
            <a:ext cx="178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"Bom"</a:t>
            </a:r>
            <a:endParaRPr/>
          </a:p>
        </p:txBody>
      </p:sp>
      <p:sp>
        <p:nvSpPr>
          <p:cNvPr id="400" name="Google Shape;400;p46"/>
          <p:cNvSpPr/>
          <p:nvPr/>
        </p:nvSpPr>
        <p:spPr>
          <a:xfrm>
            <a:off x="7025954" y="3407625"/>
            <a:ext cx="171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"Ruim"</a:t>
            </a:r>
            <a:endParaRPr/>
          </a:p>
        </p:txBody>
      </p:sp>
      <p:sp>
        <p:nvSpPr>
          <p:cNvPr id="401" name="Google Shape;401;p46"/>
          <p:cNvSpPr/>
          <p:nvPr/>
        </p:nvSpPr>
        <p:spPr>
          <a:xfrm>
            <a:off x="4102942" y="3407625"/>
            <a:ext cx="1627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"OK"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melhores formas</a:t>
            </a:r>
            <a:endParaRPr/>
          </a:p>
        </p:txBody>
      </p:sp>
      <p:sp>
        <p:nvSpPr>
          <p:cNvPr id="407" name="Google Shape;407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2image31499200" id="408" name="Google Shape;40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2986" y="2299286"/>
            <a:ext cx="3722936" cy="23822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2image31498576" id="409" name="Google Shape;40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1299" y="2299287"/>
            <a:ext cx="3060605" cy="238225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7"/>
          <p:cNvSpPr txBox="1"/>
          <p:nvPr>
            <p:ph idx="1" type="body"/>
          </p:nvPr>
        </p:nvSpPr>
        <p:spPr>
          <a:xfrm>
            <a:off x="475013" y="838985"/>
            <a:ext cx="8343767" cy="786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exemplo em uma subdivisão, uma malha pouco regular pode gerar muitos problemas.</a:t>
            </a:r>
            <a:endParaRPr/>
          </a:p>
        </p:txBody>
      </p:sp>
      <p:sp>
        <p:nvSpPr>
          <p:cNvPr id="411" name="Google Shape;411;p47"/>
          <p:cNvSpPr/>
          <p:nvPr/>
        </p:nvSpPr>
        <p:spPr>
          <a:xfrm>
            <a:off x="3337111" y="2525502"/>
            <a:ext cx="252741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subdivisão</a:t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2957051" y="2858306"/>
            <a:ext cx="3447804" cy="3017316"/>
          </a:xfrm>
          <a:prstGeom prst="arc">
            <a:avLst>
              <a:gd fmla="val 13751693" name="adj1"/>
              <a:gd fmla="val 18686866" name="adj2"/>
            </a:avLst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7"/>
          <p:cNvSpPr/>
          <p:nvPr/>
        </p:nvSpPr>
        <p:spPr>
          <a:xfrm>
            <a:off x="324634" y="5350584"/>
            <a:ext cx="628695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procurar por Shewchuk, “What is a Good Linear Element”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Refazendo a Malha de forma Isotrópica</a:t>
            </a:r>
            <a:br>
              <a:rPr lang="pt-BR"/>
            </a:br>
            <a:r>
              <a:rPr lang="pt-BR"/>
              <a:t>(Isotropic Remeshing)</a:t>
            </a:r>
            <a:endParaRPr/>
          </a:p>
        </p:txBody>
      </p:sp>
      <p:sp>
        <p:nvSpPr>
          <p:cNvPr id="419" name="Google Shape;419;p48"/>
          <p:cNvSpPr txBox="1"/>
          <p:nvPr>
            <p:ph idx="1" type="body"/>
          </p:nvPr>
        </p:nvSpPr>
        <p:spPr>
          <a:xfrm>
            <a:off x="390548" y="1193800"/>
            <a:ext cx="8428232" cy="513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Fazer triângulos uniformes em forma e tamanho</a:t>
            </a:r>
            <a:endParaRPr/>
          </a:p>
        </p:txBody>
      </p:sp>
      <p:sp>
        <p:nvSpPr>
          <p:cNvPr id="420" name="Google Shape;420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3image15101872" id="421" name="Google Shape;42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9174" y="1707795"/>
            <a:ext cx="3390900" cy="36273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3image15189536" id="422" name="Google Shape;4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7100" y="1707795"/>
            <a:ext cx="3390900" cy="362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podemos melhorar o grau dos vértices?</a:t>
            </a:r>
            <a:endParaRPr/>
          </a:p>
        </p:txBody>
      </p:sp>
      <p:sp>
        <p:nvSpPr>
          <p:cNvPr id="428" name="Google Shape;428;p4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Girando as arestas!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o grau ficar menor, gire ele.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0" name="Google Shape;43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888" y="2134564"/>
            <a:ext cx="7544224" cy="3200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criar triângulos "mais redondos"</a:t>
            </a:r>
            <a:endParaRPr/>
          </a:p>
        </p:txBody>
      </p:sp>
      <p:sp>
        <p:nvSpPr>
          <p:cNvPr id="436" name="Google Shape;436;p50"/>
          <p:cNvSpPr txBox="1"/>
          <p:nvPr>
            <p:ph idx="1" type="body"/>
          </p:nvPr>
        </p:nvSpPr>
        <p:spPr>
          <a:xfrm>
            <a:off x="390548" y="838985"/>
            <a:ext cx="875345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Delaunay não significa triângulos equiláteros.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vezes, se pode melhorar a forma centralizando os vértices:</a:t>
            </a:r>
            <a:endParaRPr/>
          </a:p>
        </p:txBody>
      </p:sp>
      <p:sp>
        <p:nvSpPr>
          <p:cNvPr id="437" name="Google Shape;437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8" name="Google Shape;43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998" y="1758950"/>
            <a:ext cx="7531406" cy="311706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0"/>
          <p:cNvSpPr/>
          <p:nvPr/>
        </p:nvSpPr>
        <p:spPr>
          <a:xfrm>
            <a:off x="1562100" y="5335144"/>
            <a:ext cx="68168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“Digital Geometry Processing with Discrete Exterior Calculus”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Malha Isotrópica</a:t>
            </a:r>
            <a:endParaRPr/>
          </a:p>
        </p:txBody>
      </p:sp>
      <p:sp>
        <p:nvSpPr>
          <p:cNvPr id="445" name="Google Shape;445;p5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Repita as quatro etapas: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Arestas divididas em 4/3 do comprimento médio da aresta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Colapse as arestas com menos de 4/5 do comprimento médio da aresta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Girar as arestas para melhorar o grau do vértice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Centralizar vértices tangencialmente</a:t>
            </a:r>
            <a:endParaRPr/>
          </a:p>
        </p:txBody>
      </p:sp>
      <p:sp>
        <p:nvSpPr>
          <p:cNvPr id="446" name="Google Shape;446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7" name="Google Shape;447;p51"/>
          <p:cNvSpPr txBox="1"/>
          <p:nvPr/>
        </p:nvSpPr>
        <p:spPr>
          <a:xfrm>
            <a:off x="2068396" y="5390585"/>
            <a:ext cx="644400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Baseado em Botsch &amp; Kobbelt, “A Remeshing Approach to Multiresolution Modeling” 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https://fmiranda.me/courses/cs425-slides/18-modern-rendering-techniques.pdf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https://cpb-us-w2.wpmucdn.com/sites.gatech.edu/dist/e/466/files/2014/07/gpulecture05su14_lightrast.pdf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Dividir Arestas (Edge-split)</a:t>
            </a:r>
            <a:endParaRPr/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Insira o ponto médio </a:t>
            </a:r>
            <a:r>
              <a:rPr i="1" lang="pt-BR"/>
              <a:t>m</a:t>
            </a:r>
            <a:r>
              <a:rPr lang="pt-BR"/>
              <a:t> da aresta (c, b), conecte para obter quatro triângulos: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Desta vez, se teve de adicionar elementos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Novamente, realocações da base de dados</a:t>
            </a:r>
            <a:endParaRPr/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20" y="1850891"/>
            <a:ext cx="8309811" cy="22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9" name="Google Shape;469;p54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70" name="Google Shape;470;p54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Colapsando Arestas</a:t>
            </a:r>
            <a:endParaRPr/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Substitua a aresta (c, d) por um único vértice m: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Desta vez, se tem de deletar elementos.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Novamente, realocações da base de dados</a:t>
            </a:r>
            <a:endParaRPr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048" y="1516205"/>
            <a:ext cx="8512404" cy="2682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Geométrico</a:t>
            </a:r>
            <a:endParaRPr/>
          </a:p>
        </p:txBody>
      </p:sp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Subdivisão de Malhas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Simplificação de Malhas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Homogeneização de Malhas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1image35662816" id="76" name="Google Shape;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75" y="3072376"/>
            <a:ext cx="8595705" cy="1932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Subdivisão de Malhas</a:t>
            </a:r>
            <a:endParaRPr/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83" name="Google Shape;83;p1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Ideia central: deixe a subdivisão definir a superfície</a:t>
            </a:r>
            <a:endParaRPr/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Nas curvas de Bézier: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Avaliação por subdivisão (algoritmo de Casteljau)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 avaliação por álgebra (polinômios de Bernstein)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Insight que leva a superfícies de subdivisão: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Libertar-nos da avaliação algébrica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Deixe a subdivisão definir totalmente a superfície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de subdivisão possíveis - superfícies diferentes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desafio técnico varia entre regras de projeto e propriedades (por exemplo, convergência e continuidade)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aplicação de regras à superfície de computação é procedural</a:t>
            </a:r>
            <a:endParaRPr/>
          </a:p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